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58" r:id="rId4"/>
    <p:sldId id="262" r:id="rId5"/>
    <p:sldId id="259" r:id="rId6"/>
    <p:sldId id="263" r:id="rId7"/>
    <p:sldId id="265" r:id="rId8"/>
    <p:sldId id="266" r:id="rId9"/>
    <p:sldId id="267" r:id="rId10"/>
    <p:sldId id="269" r:id="rId11"/>
    <p:sldId id="270" r:id="rId12"/>
    <p:sldId id="271" r:id="rId13"/>
    <p:sldId id="272" r:id="rId14"/>
    <p:sldId id="264" r:id="rId15"/>
    <p:sldId id="260" r:id="rId16"/>
    <p:sldId id="261" r:id="rId1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7037"/>
  </p:normalViewPr>
  <p:slideViewPr>
    <p:cSldViewPr snapToGrid="0" snapToObjects="1">
      <p:cViewPr varScale="1">
        <p:scale>
          <a:sx n="140" d="100"/>
          <a:sy n="140" d="100"/>
        </p:scale>
        <p:origin x="744"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F0D9D-FF94-6B4B-9AB2-16526E02B8D9}"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DEB2E-0B6E-4D41-88E7-65F79605AED2}" type="slidenum">
              <a:rPr lang="en-US" smtClean="0"/>
              <a:t>‹#›</a:t>
            </a:fld>
            <a:endParaRPr lang="en-US"/>
          </a:p>
        </p:txBody>
      </p:sp>
    </p:spTree>
    <p:extLst>
      <p:ext uri="{BB962C8B-B14F-4D97-AF65-F5344CB8AC3E}">
        <p14:creationId xmlns:p14="http://schemas.microsoft.com/office/powerpoint/2010/main" val="4116071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2 shows that after an approximately 80 year cooling time, the heat generation rate in LWR spent fuel irradiated to 50 </a:t>
            </a:r>
            <a:r>
              <a:rPr lang="en-US" sz="1200" kern="1200" dirty="0" err="1">
                <a:solidFill>
                  <a:schemeClr val="tx1"/>
                </a:solidFill>
                <a:effectLst/>
                <a:latin typeface="+mn-lt"/>
                <a:ea typeface="+mn-ea"/>
                <a:cs typeface="+mn-cs"/>
              </a:rPr>
              <a:t>GWd</a:t>
            </a:r>
            <a:r>
              <a:rPr lang="en-US" sz="1200" kern="1200" dirty="0">
                <a:solidFill>
                  <a:schemeClr val="tx1"/>
                </a:solidFill>
                <a:effectLst/>
                <a:latin typeface="+mn-lt"/>
                <a:ea typeface="+mn-ea"/>
                <a:cs typeface="+mn-cs"/>
              </a:rPr>
              <a:t>/t is dominated by actinides, in particular 241Am.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heat generation rate remains above 100 watts per </a:t>
            </a:r>
            <a:r>
              <a:rPr lang="en-US" sz="1200" kern="1200" dirty="0" err="1">
                <a:solidFill>
                  <a:schemeClr val="tx1"/>
                </a:solidFill>
                <a:effectLst/>
                <a:latin typeface="+mn-lt"/>
                <a:ea typeface="+mn-ea"/>
                <a:cs typeface="+mn-cs"/>
              </a:rPr>
              <a:t>tonne</a:t>
            </a:r>
            <a:r>
              <a:rPr lang="en-US" sz="1200" kern="1200" dirty="0">
                <a:solidFill>
                  <a:schemeClr val="tx1"/>
                </a:solidFill>
                <a:effectLst/>
                <a:latin typeface="+mn-lt"/>
                <a:ea typeface="+mn-ea"/>
                <a:cs typeface="+mn-cs"/>
              </a:rPr>
              <a:t> of heavy metal for approximately 900 years after discharge. This high, long term heat load will likely limit repository loading for scenarios planned in many countries due to potentially undesirable microstructural and chemical changes in drift wall materials. Thus, removing actinides from the waste stream could potentially increase repository space utilization by a large factor</a:t>
            </a:r>
          </a:p>
        </p:txBody>
      </p:sp>
      <p:sp>
        <p:nvSpPr>
          <p:cNvPr id="4" name="Slide Number Placeholder 3"/>
          <p:cNvSpPr>
            <a:spLocks noGrp="1"/>
          </p:cNvSpPr>
          <p:nvPr>
            <p:ph type="sldNum" sz="quarter" idx="5"/>
          </p:nvPr>
        </p:nvSpPr>
        <p:spPr/>
        <p:txBody>
          <a:bodyPr/>
          <a:lstStyle/>
          <a:p>
            <a:fld id="{746DEB2E-0B6E-4D41-88E7-65F79605AED2}" type="slidenum">
              <a:rPr lang="en-US" smtClean="0"/>
              <a:t>3</a:t>
            </a:fld>
            <a:endParaRPr lang="en-US"/>
          </a:p>
        </p:txBody>
      </p:sp>
    </p:spTree>
    <p:extLst>
      <p:ext uri="{BB962C8B-B14F-4D97-AF65-F5344CB8AC3E}">
        <p14:creationId xmlns:p14="http://schemas.microsoft.com/office/powerpoint/2010/main" val="179168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IMF : </a:t>
            </a:r>
            <a:r>
              <a:rPr lang="en-US" sz="1200" dirty="0"/>
              <a:t>fuel containing a low activation matrix as a carrier for the fissile material</a:t>
            </a:r>
            <a:endParaRPr lang="en-US" dirty="0"/>
          </a:p>
        </p:txBody>
      </p:sp>
      <p:sp>
        <p:nvSpPr>
          <p:cNvPr id="4" name="Slide Number Placeholder 3"/>
          <p:cNvSpPr>
            <a:spLocks noGrp="1"/>
          </p:cNvSpPr>
          <p:nvPr>
            <p:ph type="sldNum" sz="quarter" idx="5"/>
          </p:nvPr>
        </p:nvSpPr>
        <p:spPr/>
        <p:txBody>
          <a:bodyPr/>
          <a:lstStyle/>
          <a:p>
            <a:fld id="{746DEB2E-0B6E-4D41-88E7-65F79605AED2}" type="slidenum">
              <a:rPr lang="en-US" smtClean="0"/>
              <a:t>7</a:t>
            </a:fld>
            <a:endParaRPr lang="en-US"/>
          </a:p>
        </p:txBody>
      </p:sp>
    </p:spTree>
    <p:extLst>
      <p:ext uri="{BB962C8B-B14F-4D97-AF65-F5344CB8AC3E}">
        <p14:creationId xmlns:p14="http://schemas.microsoft.com/office/powerpoint/2010/main" val="241644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IMF : </a:t>
            </a:r>
            <a:r>
              <a:rPr lang="en-US" sz="1200" dirty="0"/>
              <a:t>fuel containing a low activation matrix as a carrier for the fissile material</a:t>
            </a:r>
            <a:endParaRPr lang="en-US" dirty="0"/>
          </a:p>
        </p:txBody>
      </p:sp>
      <p:sp>
        <p:nvSpPr>
          <p:cNvPr id="4" name="Slide Number Placeholder 3"/>
          <p:cNvSpPr>
            <a:spLocks noGrp="1"/>
          </p:cNvSpPr>
          <p:nvPr>
            <p:ph type="sldNum" sz="quarter" idx="5"/>
          </p:nvPr>
        </p:nvSpPr>
        <p:spPr/>
        <p:txBody>
          <a:bodyPr/>
          <a:lstStyle/>
          <a:p>
            <a:fld id="{746DEB2E-0B6E-4D41-88E7-65F79605AED2}" type="slidenum">
              <a:rPr lang="en-US" smtClean="0"/>
              <a:t>8</a:t>
            </a:fld>
            <a:endParaRPr lang="en-US"/>
          </a:p>
        </p:txBody>
      </p:sp>
    </p:spTree>
    <p:extLst>
      <p:ext uri="{BB962C8B-B14F-4D97-AF65-F5344CB8AC3E}">
        <p14:creationId xmlns:p14="http://schemas.microsoft.com/office/powerpoint/2010/main" val="307853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IMF : </a:t>
            </a:r>
            <a:r>
              <a:rPr lang="en-US" sz="1200" dirty="0"/>
              <a:t>fuel containing a low activation matrix as a carrier for the fissile material</a:t>
            </a:r>
            <a:endParaRPr lang="en-US" dirty="0"/>
          </a:p>
        </p:txBody>
      </p:sp>
      <p:sp>
        <p:nvSpPr>
          <p:cNvPr id="4" name="Slide Number Placeholder 3"/>
          <p:cNvSpPr>
            <a:spLocks noGrp="1"/>
          </p:cNvSpPr>
          <p:nvPr>
            <p:ph type="sldNum" sz="quarter" idx="5"/>
          </p:nvPr>
        </p:nvSpPr>
        <p:spPr/>
        <p:txBody>
          <a:bodyPr/>
          <a:lstStyle/>
          <a:p>
            <a:fld id="{746DEB2E-0B6E-4D41-88E7-65F79605AED2}" type="slidenum">
              <a:rPr lang="en-US" smtClean="0"/>
              <a:t>9</a:t>
            </a:fld>
            <a:endParaRPr lang="en-US"/>
          </a:p>
        </p:txBody>
      </p:sp>
    </p:spTree>
    <p:extLst>
      <p:ext uri="{BB962C8B-B14F-4D97-AF65-F5344CB8AC3E}">
        <p14:creationId xmlns:p14="http://schemas.microsoft.com/office/powerpoint/2010/main" val="2211571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EB2E-0B6E-4D41-88E7-65F79605AED2}" type="slidenum">
              <a:rPr lang="en-US" smtClean="0"/>
              <a:t>10</a:t>
            </a:fld>
            <a:endParaRPr lang="en-US"/>
          </a:p>
        </p:txBody>
      </p:sp>
    </p:spTree>
    <p:extLst>
      <p:ext uri="{BB962C8B-B14F-4D97-AF65-F5344CB8AC3E}">
        <p14:creationId xmlns:p14="http://schemas.microsoft.com/office/powerpoint/2010/main" val="1559591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EB2E-0B6E-4D41-88E7-65F79605AED2}" type="slidenum">
              <a:rPr lang="en-US" smtClean="0"/>
              <a:t>11</a:t>
            </a:fld>
            <a:endParaRPr lang="en-US"/>
          </a:p>
        </p:txBody>
      </p:sp>
    </p:spTree>
    <p:extLst>
      <p:ext uri="{BB962C8B-B14F-4D97-AF65-F5344CB8AC3E}">
        <p14:creationId xmlns:p14="http://schemas.microsoft.com/office/powerpoint/2010/main" val="3142153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6DEB2E-0B6E-4D41-88E7-65F79605AED2}" type="slidenum">
              <a:rPr lang="en-US" smtClean="0"/>
              <a:t>12</a:t>
            </a:fld>
            <a:endParaRPr lang="en-US"/>
          </a:p>
        </p:txBody>
      </p:sp>
    </p:spTree>
    <p:extLst>
      <p:ext uri="{BB962C8B-B14F-4D97-AF65-F5344CB8AC3E}">
        <p14:creationId xmlns:p14="http://schemas.microsoft.com/office/powerpoint/2010/main" val="85594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F0183818-878E-4642-87D3-550183C17D27}"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0159272-368F-D54B-9A01-A2590FE583D3}"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8513605-2E57-2044-9581-4C54602AA7EB}"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F91B0CF-2346-0549-9E29-C57D520E326E}"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BEF4FC1-E829-024A-BAAF-990D6F3C5D40}" type="datetime1">
              <a:rPr lang="en-US" smtClean="0"/>
              <a:t>10/14/21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4C10223-6DCC-8D4F-8D7B-5E8DB8C2D6A6}" type="datetime1">
              <a:rPr lang="en-US" smtClean="0"/>
              <a:t>10/14/21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B0CAC8C4-A07F-0044-9FF7-ED309E648C8E}" type="datetime1">
              <a:rPr lang="en-US" smtClean="0"/>
              <a:t>10/14/21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A6E948F-CC8F-DD47-952E-5B5614F87D50}" type="datetime1">
              <a:rPr lang="en-US" smtClean="0"/>
              <a:t>10/14/21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4C64D5B-493B-4349-850B-9979D5063DD7}" type="datetime1">
              <a:rPr lang="en-US" smtClean="0"/>
              <a:t>10/14/21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3A13186-A75B-E642-B242-6389CD01B16D}" type="datetime1">
              <a:rPr lang="en-US" smtClean="0"/>
              <a:t>10/14/21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4C4AFA9-E9A9-5546-A4F1-EFA2BEA18BE4}" type="datetime1">
              <a:rPr lang="en-US" smtClean="0"/>
              <a:t>10/14/21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E3533B1-4CAA-3845-99CA-DD0EBBB57695}" type="datetime1">
              <a:rPr lang="en-US" smtClean="0"/>
              <a:t>10/14/21</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US" dirty="0">
                <a:latin typeface="Arial" charset="0"/>
              </a:rPr>
              <a:t>Minor Actinide Bearing Metallic Fuels</a:t>
            </a:r>
          </a:p>
        </p:txBody>
      </p:sp>
      <p:sp>
        <p:nvSpPr>
          <p:cNvPr id="3" name="Subtitle 2"/>
          <p:cNvSpPr>
            <a:spLocks noGrp="1"/>
          </p:cNvSpPr>
          <p:nvPr>
            <p:ph type="subTitle" idx="1"/>
          </p:nvPr>
        </p:nvSpPr>
        <p:spPr/>
        <p:txBody>
          <a:bodyPr rtlCol="0">
            <a:normAutofit lnSpcReduction="10000"/>
          </a:bodyPr>
          <a:lstStyle/>
          <a:p>
            <a:pPr fontAlgn="auto">
              <a:spcAft>
                <a:spcPts val="0"/>
              </a:spcAft>
              <a:buFont typeface="Arial"/>
              <a:buNone/>
              <a:defRPr/>
            </a:pPr>
            <a:r>
              <a:rPr lang="en-US" dirty="0">
                <a:ea typeface="+mn-ea"/>
              </a:rPr>
              <a:t>Mahmoud Hawary</a:t>
            </a:r>
          </a:p>
          <a:p>
            <a:pPr fontAlgn="auto">
              <a:spcAft>
                <a:spcPts val="0"/>
              </a:spcAft>
              <a:buFont typeface="Arial"/>
              <a:buNone/>
              <a:defRPr/>
            </a:pPr>
            <a:endParaRPr lang="en-US" dirty="0">
              <a:ea typeface="+mn-ea"/>
            </a:endParaRPr>
          </a:p>
          <a:p>
            <a:pPr fontAlgn="auto">
              <a:spcAft>
                <a:spcPts val="0"/>
              </a:spcAft>
              <a:buFont typeface="Arial"/>
              <a:buNone/>
              <a:defRPr/>
            </a:pPr>
            <a:r>
              <a:rPr lang="en-US" dirty="0">
                <a:ea typeface="+mn-ea"/>
              </a:rPr>
              <a:t>NE 795 – Fall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28339" y="586854"/>
            <a:ext cx="4882573" cy="483393"/>
          </a:xfrm>
        </p:spPr>
        <p:txBody>
          <a:bodyPr/>
          <a:lstStyle/>
          <a:p>
            <a:r>
              <a:rPr lang="en-US" dirty="0"/>
              <a:t>Irradiation Tests</a:t>
            </a:r>
          </a:p>
        </p:txBody>
      </p:sp>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9" y="1220771"/>
            <a:ext cx="8558461" cy="3546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X501:</a:t>
            </a:r>
          </a:p>
          <a:p>
            <a:pPr lvl="1">
              <a:buFont typeface="Arial" panose="020B0604020202020204" pitchFamily="34" charset="0"/>
              <a:buChar char="•"/>
            </a:pPr>
            <a:r>
              <a:rPr lang="en-US" sz="1400" dirty="0"/>
              <a:t>Conducted in the EBR-II reactor as part of Fast Reactor (IFR) program.</a:t>
            </a:r>
          </a:p>
          <a:p>
            <a:pPr lvl="1">
              <a:buFont typeface="Arial" panose="020B0604020202020204" pitchFamily="34" charset="0"/>
              <a:buChar char="•"/>
            </a:pPr>
            <a:r>
              <a:rPr lang="en-US" sz="1400" dirty="0"/>
              <a:t>Assembly contains two metallic fuel pins loaded with relatively small quantities of americium and neptunium.</a:t>
            </a:r>
          </a:p>
          <a:p>
            <a:pPr lvl="1">
              <a:buFont typeface="Arial" panose="020B0604020202020204" pitchFamily="34" charset="0"/>
              <a:buChar char="•"/>
            </a:pPr>
            <a:r>
              <a:rPr lang="en-US" sz="1400" dirty="0"/>
              <a:t>The X501 assembly was inserted into the EBR-II in February 1993 and withdrawn in September 1994:</a:t>
            </a:r>
          </a:p>
          <a:p>
            <a:pPr lvl="2">
              <a:buFont typeface="Courier New" panose="02070309020205020404" pitchFamily="49" charset="0"/>
              <a:buChar char="o"/>
            </a:pPr>
            <a:r>
              <a:rPr lang="en-US" sz="1400" dirty="0"/>
              <a:t>Total irradiation time  = 339 effective full power days</a:t>
            </a:r>
          </a:p>
          <a:p>
            <a:pPr lvl="2">
              <a:buFont typeface="Courier New" panose="02070309020205020404" pitchFamily="49" charset="0"/>
              <a:buChar char="o"/>
            </a:pPr>
            <a:r>
              <a:rPr lang="en-US" sz="1400" dirty="0"/>
              <a:t>Burnup = 7.6%</a:t>
            </a:r>
          </a:p>
          <a:p>
            <a:pPr lvl="2">
              <a:buFont typeface="Courier New" panose="02070309020205020404" pitchFamily="49" charset="0"/>
              <a:buChar char="o"/>
            </a:pPr>
            <a:r>
              <a:rPr lang="en-US" sz="1400" dirty="0"/>
              <a:t>Peak fuel centerline temp = 700 </a:t>
            </a:r>
            <a:r>
              <a:rPr lang="en-US" sz="1400" baseline="30000" dirty="0" err="1"/>
              <a:t>o</a:t>
            </a:r>
            <a:r>
              <a:rPr lang="en-US" sz="1400" dirty="0" err="1"/>
              <a:t>C</a:t>
            </a:r>
            <a:endParaRPr lang="en-US" sz="1400" dirty="0"/>
          </a:p>
          <a:p>
            <a:pPr lvl="2">
              <a:buFont typeface="Courier New" panose="02070309020205020404" pitchFamily="49" charset="0"/>
              <a:buChar char="o"/>
            </a:pPr>
            <a:r>
              <a:rPr lang="en-US" sz="1400" dirty="0"/>
              <a:t>Peak inner cladding surface temp = 540 </a:t>
            </a:r>
            <a:r>
              <a:rPr lang="en-US" sz="1400" baseline="30000" dirty="0" err="1"/>
              <a:t>o</a:t>
            </a:r>
            <a:r>
              <a:rPr lang="en-US" sz="1400" dirty="0" err="1"/>
              <a:t>C</a:t>
            </a:r>
            <a:endParaRPr lang="en-US" sz="1400" dirty="0"/>
          </a:p>
          <a:p>
            <a:pPr lvl="2">
              <a:buFont typeface="Courier New" panose="02070309020205020404" pitchFamily="49" charset="0"/>
              <a:buChar char="o"/>
            </a:pPr>
            <a:r>
              <a:rPr lang="en-US" sz="1400" dirty="0"/>
              <a:t>Transmutation of Am-241 = 9.1%</a:t>
            </a:r>
          </a:p>
          <a:p>
            <a:pPr lvl="1">
              <a:buFont typeface="Arial" panose="020B0604020202020204" pitchFamily="34" charset="0"/>
              <a:buChar char="•"/>
            </a:pPr>
            <a:endParaRPr lang="en-US" sz="1400" dirty="0"/>
          </a:p>
        </p:txBody>
      </p:sp>
      <p:sp>
        <p:nvSpPr>
          <p:cNvPr id="5" name="Slide Number Placeholder 4">
            <a:extLst>
              <a:ext uri="{FF2B5EF4-FFF2-40B4-BE49-F238E27FC236}">
                <a16:creationId xmlns:a16="http://schemas.microsoft.com/office/drawing/2014/main" id="{92D20F46-CF74-6945-A5AD-344930D876AB}"/>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222437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28339" y="586854"/>
            <a:ext cx="4882573" cy="483393"/>
          </a:xfrm>
        </p:spPr>
        <p:txBody>
          <a:bodyPr/>
          <a:lstStyle/>
          <a:p>
            <a:r>
              <a:rPr lang="en-US" dirty="0"/>
              <a:t>Irradiation Tests</a:t>
            </a:r>
          </a:p>
        </p:txBody>
      </p:sp>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9" y="1220771"/>
            <a:ext cx="8558461" cy="3546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X501 PIE Results:</a:t>
            </a:r>
          </a:p>
          <a:p>
            <a:pPr lvl="1">
              <a:buFont typeface="Arial" panose="020B0604020202020204" pitchFamily="34" charset="0"/>
              <a:buChar char="•"/>
            </a:pPr>
            <a:r>
              <a:rPr lang="en-US" sz="1400" dirty="0"/>
              <a:t>Normal metallic fuel fission product behavior;</a:t>
            </a:r>
          </a:p>
          <a:p>
            <a:pPr lvl="1">
              <a:buFont typeface="Arial" panose="020B0604020202020204" pitchFamily="34" charset="0"/>
              <a:buChar char="•"/>
            </a:pPr>
            <a:r>
              <a:rPr lang="en-US" sz="1400" dirty="0"/>
              <a:t>No evidence of reaction layer formation on the inner cladding wall or the outer surface of the fuel slug;</a:t>
            </a:r>
          </a:p>
          <a:p>
            <a:pPr lvl="1">
              <a:buFont typeface="Arial" panose="020B0604020202020204" pitchFamily="34" charset="0"/>
              <a:buChar char="•"/>
            </a:pPr>
            <a:r>
              <a:rPr lang="en-US" sz="1400" dirty="0"/>
              <a:t>A gap was visible between fuel and the cladding wall at all locations;</a:t>
            </a:r>
          </a:p>
          <a:p>
            <a:pPr lvl="1">
              <a:buFont typeface="Arial" panose="020B0604020202020204" pitchFamily="34" charset="0"/>
              <a:buChar char="•"/>
            </a:pPr>
            <a:r>
              <a:rPr lang="en-US" sz="1400" dirty="0"/>
              <a:t>Microstructure typical of U-20Pu-10Zr → three microstructural zones within the fuel:</a:t>
            </a:r>
          </a:p>
          <a:p>
            <a:pPr lvl="2">
              <a:buFont typeface="Arial" panose="020B0604020202020204" pitchFamily="34" charset="0"/>
              <a:buChar char="•"/>
            </a:pPr>
            <a:r>
              <a:rPr lang="en-US" sz="1200" dirty="0"/>
              <a:t>Outer zone: enriched with Zr;</a:t>
            </a:r>
          </a:p>
          <a:p>
            <a:pPr lvl="2">
              <a:buFont typeface="Arial" panose="020B0604020202020204" pitchFamily="34" charset="0"/>
              <a:buChar char="•"/>
            </a:pPr>
            <a:r>
              <a:rPr lang="en-US" sz="1200" dirty="0"/>
              <a:t>Intermediate zone: Zr depleted;</a:t>
            </a:r>
          </a:p>
          <a:p>
            <a:pPr lvl="2">
              <a:buFont typeface="Arial" panose="020B0604020202020204" pitchFamily="34" charset="0"/>
              <a:buChar char="•"/>
            </a:pPr>
            <a:r>
              <a:rPr lang="en-US" sz="1200" dirty="0"/>
              <a:t>Central zone: Zr enriched and U depleted;</a:t>
            </a:r>
          </a:p>
          <a:p>
            <a:pPr lvl="1">
              <a:buFont typeface="Arial" panose="020B0604020202020204" pitchFamily="34" charset="0"/>
              <a:buChar char="•"/>
            </a:pPr>
            <a:r>
              <a:rPr lang="en-US" sz="1400" dirty="0"/>
              <a:t>Plutonium content remained relatively uniform;</a:t>
            </a:r>
          </a:p>
          <a:p>
            <a:pPr lvl="1">
              <a:buFont typeface="Arial" panose="020B0604020202020204" pitchFamily="34" charset="0"/>
              <a:buChar char="•"/>
            </a:pPr>
            <a:r>
              <a:rPr lang="en-US" sz="1400" dirty="0"/>
              <a:t>Americium appeared in the form of features with high elemental concentrations, generally depleted in U, Pu, and Zr → it’s suggested that these features formed during irradiation.</a:t>
            </a:r>
          </a:p>
          <a:p>
            <a:pPr lvl="1">
              <a:buFont typeface="Arial" panose="020B0604020202020204" pitchFamily="34" charset="0"/>
              <a:buChar char="•"/>
            </a:pPr>
            <a:r>
              <a:rPr lang="en-US" sz="1400" dirty="0"/>
              <a:t>Am present only in uranium depleted central and outer zones → Am migration had occurred;</a:t>
            </a:r>
          </a:p>
          <a:p>
            <a:pPr lvl="1">
              <a:buFont typeface="Arial" panose="020B0604020202020204" pitchFamily="34" charset="0"/>
              <a:buChar char="•"/>
            </a:pPr>
            <a:r>
              <a:rPr lang="en-US" sz="1400" dirty="0"/>
              <a:t>90% of the helium gas produced was released to the plenum  → 79% is typical for U–Pu–Zr fuel.</a:t>
            </a:r>
          </a:p>
          <a:p>
            <a:pPr lvl="2">
              <a:buFont typeface="Courier New" panose="02070309020205020404" pitchFamily="49" charset="0"/>
              <a:buChar char="o"/>
            </a:pPr>
            <a:endParaRPr lang="en-US" sz="1400" dirty="0"/>
          </a:p>
          <a:p>
            <a:pPr lvl="2">
              <a:buFont typeface="Courier New" panose="02070309020205020404" pitchFamily="49" charset="0"/>
              <a:buChar char="o"/>
            </a:pPr>
            <a:endParaRPr lang="en-US" sz="1400" dirty="0"/>
          </a:p>
          <a:p>
            <a:pPr lvl="1">
              <a:buFont typeface="Arial" panose="020B0604020202020204" pitchFamily="34" charset="0"/>
              <a:buChar char="•"/>
            </a:pPr>
            <a:endParaRPr lang="en-US" sz="1400" dirty="0"/>
          </a:p>
        </p:txBody>
      </p:sp>
      <p:sp>
        <p:nvSpPr>
          <p:cNvPr id="5" name="Slide Number Placeholder 4">
            <a:extLst>
              <a:ext uri="{FF2B5EF4-FFF2-40B4-BE49-F238E27FC236}">
                <a16:creationId xmlns:a16="http://schemas.microsoft.com/office/drawing/2014/main" id="{92D20F46-CF74-6945-A5AD-344930D876AB}"/>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00792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28339" y="586854"/>
            <a:ext cx="4882573" cy="483393"/>
          </a:xfrm>
        </p:spPr>
        <p:txBody>
          <a:bodyPr/>
          <a:lstStyle/>
          <a:p>
            <a:r>
              <a:rPr lang="en-US" dirty="0"/>
              <a:t>Irradiation Tests</a:t>
            </a:r>
          </a:p>
        </p:txBody>
      </p:sp>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9" y="1220771"/>
            <a:ext cx="8558461" cy="3546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 AFC-1:</a:t>
            </a:r>
          </a:p>
          <a:p>
            <a:pPr lvl="1">
              <a:buFont typeface="Arial" panose="020B0604020202020204" pitchFamily="34" charset="0"/>
              <a:buChar char="•"/>
            </a:pPr>
            <a:r>
              <a:rPr lang="en-US" sz="1400" dirty="0"/>
              <a:t>AFC-1B and AFC-1F irradiation test → intermediate burnups of 4 to 8 at.% on </a:t>
            </a:r>
            <a:r>
              <a:rPr lang="en-US" sz="1400" dirty="0" err="1"/>
              <a:t>nonfertile</a:t>
            </a:r>
            <a:r>
              <a:rPr lang="en-US" sz="1400" dirty="0"/>
              <a:t> and fertile actinide transmutation fuel forms containing Pu, Np, and Am.</a:t>
            </a:r>
          </a:p>
          <a:p>
            <a:pPr lvl="2">
              <a:buFont typeface="Arial" panose="020B0604020202020204" pitchFamily="34" charset="0"/>
              <a:buChar char="•"/>
            </a:pPr>
            <a:r>
              <a:rPr lang="en-US" sz="1200" dirty="0"/>
              <a:t>The AFC-1B test capsule → Pu-12Am-40Zr and Pu-10Am-10Np-40Zr.</a:t>
            </a:r>
          </a:p>
          <a:p>
            <a:pPr lvl="2">
              <a:buFont typeface="Arial" panose="020B0604020202020204" pitchFamily="34" charset="0"/>
              <a:buChar char="•"/>
            </a:pPr>
            <a:r>
              <a:rPr lang="en-US" sz="1200" dirty="0"/>
              <a:t>The AFC-1F test capsule → U-28Pu-4Am-2Np-30Zr, U-27Pu-3Am-2Np-40Zr, U-34Pu-4Am-2Np-20Zr, and U-29Pu-7Am.</a:t>
            </a:r>
          </a:p>
          <a:p>
            <a:pPr lvl="1">
              <a:buFont typeface="Arial" panose="020B0604020202020204" pitchFamily="34" charset="0"/>
              <a:buChar char="•"/>
            </a:pPr>
            <a:r>
              <a:rPr lang="en-US" sz="1400" dirty="0"/>
              <a:t>AFC fuel test hardware was designed to simulate fast reactor test conditions in INL’s ATR.</a:t>
            </a:r>
          </a:p>
          <a:p>
            <a:pPr lvl="1">
              <a:buFont typeface="Arial" panose="020B0604020202020204" pitchFamily="34" charset="0"/>
              <a:buChar char="•"/>
            </a:pPr>
            <a:r>
              <a:rPr lang="en-US" sz="1400" dirty="0"/>
              <a:t>Fuels were sodium bonded inside stainless steel Type 421 (HT-9) cladding with an inert plenum gas.</a:t>
            </a:r>
          </a:p>
          <a:p>
            <a:pPr>
              <a:buFont typeface="Arial" panose="020B0604020202020204" pitchFamily="34" charset="0"/>
              <a:buChar char="•"/>
            </a:pPr>
            <a:r>
              <a:rPr lang="en-US" sz="1400" dirty="0"/>
              <a:t>AFC-1 PIE results:</a:t>
            </a:r>
          </a:p>
          <a:p>
            <a:pPr lvl="1">
              <a:buFont typeface="Arial" panose="020B0604020202020204" pitchFamily="34" charset="0"/>
              <a:buChar char="•"/>
            </a:pPr>
            <a:r>
              <a:rPr lang="en-US" sz="1400" dirty="0"/>
              <a:t>FGR behavior similar to U-xPu-10Zr fuel.</a:t>
            </a:r>
          </a:p>
          <a:p>
            <a:pPr lvl="1">
              <a:buFont typeface="Arial" panose="020B0604020202020204" pitchFamily="34" charset="0"/>
              <a:buChar char="•"/>
            </a:pPr>
            <a:r>
              <a:rPr lang="en-US" sz="1400" dirty="0"/>
              <a:t>No difference noted in fission gas release behavior between non-fertile (non-uranium bearing) and low fertile (uranium bearing) compositions.</a:t>
            </a:r>
          </a:p>
          <a:p>
            <a:pPr lvl="1">
              <a:buFont typeface="Arial" panose="020B0604020202020204" pitchFamily="34" charset="0"/>
              <a:buChar char="•"/>
            </a:pPr>
            <a:r>
              <a:rPr lang="en-US" sz="1400" dirty="0"/>
              <a:t>Microstructures of fuels with high minor actinide contents to those for U–Pu–Zr fuel indicate similar microscopic and swelling characteristics at equivalent fission densities.</a:t>
            </a:r>
          </a:p>
          <a:p>
            <a:pPr lvl="1">
              <a:buFont typeface="Arial" panose="020B0604020202020204" pitchFamily="34" charset="0"/>
              <a:buChar char="•"/>
            </a:pPr>
            <a:endParaRPr lang="en-US" sz="1400" dirty="0"/>
          </a:p>
          <a:p>
            <a:pPr lvl="1">
              <a:buFont typeface="Arial" panose="020B0604020202020204" pitchFamily="34" charset="0"/>
              <a:buChar char="•"/>
            </a:pPr>
            <a:endParaRPr lang="en-US" sz="1400" dirty="0"/>
          </a:p>
        </p:txBody>
      </p:sp>
      <p:sp>
        <p:nvSpPr>
          <p:cNvPr id="5" name="Slide Number Placeholder 4">
            <a:extLst>
              <a:ext uri="{FF2B5EF4-FFF2-40B4-BE49-F238E27FC236}">
                <a16:creationId xmlns:a16="http://schemas.microsoft.com/office/drawing/2014/main" id="{92D20F46-CF74-6945-A5AD-344930D876A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127325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1C4F-5629-5A4A-A6EC-AD5B067BE9DD}"/>
              </a:ext>
            </a:extLst>
          </p:cNvPr>
          <p:cNvSpPr>
            <a:spLocks noGrp="1"/>
          </p:cNvSpPr>
          <p:nvPr>
            <p:ph type="title"/>
          </p:nvPr>
        </p:nvSpPr>
        <p:spPr>
          <a:xfrm>
            <a:off x="457200" y="2171105"/>
            <a:ext cx="8229600" cy="801290"/>
          </a:xfrm>
        </p:spPr>
        <p:txBody>
          <a:bodyPr/>
          <a:lstStyle/>
          <a:p>
            <a:r>
              <a:rPr lang="en-US" dirty="0"/>
              <a:t>Questions!</a:t>
            </a:r>
          </a:p>
        </p:txBody>
      </p:sp>
      <p:sp>
        <p:nvSpPr>
          <p:cNvPr id="4" name="Slide Number Placeholder 3">
            <a:extLst>
              <a:ext uri="{FF2B5EF4-FFF2-40B4-BE49-F238E27FC236}">
                <a16:creationId xmlns:a16="http://schemas.microsoft.com/office/drawing/2014/main" id="{274004F9-008A-2041-9D59-F7CCAA0E08BC}"/>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925137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D203-75F8-4342-BF6A-1660C18C8291}"/>
              </a:ext>
            </a:extLst>
          </p:cNvPr>
          <p:cNvSpPr>
            <a:spLocks noGrp="1"/>
          </p:cNvSpPr>
          <p:nvPr>
            <p:ph type="title"/>
          </p:nvPr>
        </p:nvSpPr>
        <p:spPr>
          <a:xfrm>
            <a:off x="457200" y="2171105"/>
            <a:ext cx="8229600" cy="801290"/>
          </a:xfrm>
        </p:spPr>
        <p:txBody>
          <a:bodyPr/>
          <a:lstStyle/>
          <a:p>
            <a:pPr algn="ctr" defTabSz="457200" rtl="1" eaLnBrk="1" fontAlgn="base" hangingPunct="1">
              <a:spcBef>
                <a:spcPct val="0"/>
              </a:spcBef>
              <a:spcAft>
                <a:spcPct val="0"/>
              </a:spcAft>
            </a:pPr>
            <a:r>
              <a:rPr lang="en-US" dirty="0"/>
              <a:t>Backup Slides</a:t>
            </a:r>
          </a:p>
        </p:txBody>
      </p:sp>
      <p:sp>
        <p:nvSpPr>
          <p:cNvPr id="4" name="Slide Number Placeholder 3">
            <a:extLst>
              <a:ext uri="{FF2B5EF4-FFF2-40B4-BE49-F238E27FC236}">
                <a16:creationId xmlns:a16="http://schemas.microsoft.com/office/drawing/2014/main" id="{82F6F144-D470-8043-ACCE-5E84AFFBBC46}"/>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809837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43A04CD1-0A4C-8B46-8D79-5F971018C91D}"/>
              </a:ext>
            </a:extLst>
          </p:cNvPr>
          <p:cNvPicPr>
            <a:picLocks noChangeAspect="1"/>
          </p:cNvPicPr>
          <p:nvPr/>
        </p:nvPicPr>
        <p:blipFill>
          <a:blip r:embed="rId2"/>
          <a:stretch>
            <a:fillRect/>
          </a:stretch>
        </p:blipFill>
        <p:spPr>
          <a:xfrm>
            <a:off x="733425" y="674345"/>
            <a:ext cx="7677150" cy="2100679"/>
          </a:xfrm>
          <a:prstGeom prst="rect">
            <a:avLst/>
          </a:prstGeom>
        </p:spPr>
      </p:pic>
      <p:sp>
        <p:nvSpPr>
          <p:cNvPr id="7" name="TextBox 6">
            <a:extLst>
              <a:ext uri="{FF2B5EF4-FFF2-40B4-BE49-F238E27FC236}">
                <a16:creationId xmlns:a16="http://schemas.microsoft.com/office/drawing/2014/main" id="{5394BE8C-1553-3948-AEDB-188585C63AC9}"/>
              </a:ext>
            </a:extLst>
          </p:cNvPr>
          <p:cNvSpPr txBox="1"/>
          <p:nvPr/>
        </p:nvSpPr>
        <p:spPr>
          <a:xfrm>
            <a:off x="733425" y="2988171"/>
            <a:ext cx="7467600" cy="1600438"/>
          </a:xfrm>
          <a:prstGeom prst="rect">
            <a:avLst/>
          </a:prstGeom>
          <a:noFill/>
        </p:spPr>
        <p:txBody>
          <a:bodyPr wrap="square">
            <a:spAutoFit/>
          </a:bodyPr>
          <a:lstStyle/>
          <a:p>
            <a:r>
              <a:rPr lang="en-US" sz="1400" dirty="0">
                <a:latin typeface="Arial"/>
                <a:cs typeface="Arial"/>
              </a:rPr>
              <a:t>Table 1 gives the average efficient cross-sections of capture </a:t>
            </a:r>
            <a:r>
              <a:rPr lang="en-US" sz="1400" dirty="0" err="1">
                <a:latin typeface="Arial"/>
                <a:cs typeface="Arial"/>
              </a:rPr>
              <a:t>sc</a:t>
            </a:r>
            <a:r>
              <a:rPr lang="en-US" sz="1400" dirty="0">
                <a:latin typeface="Arial"/>
                <a:cs typeface="Arial"/>
              </a:rPr>
              <a:t> and fission sf for each radionuclide, as well as the a ratio of these cross-sections for three characteristic neutron spectra: a PWR spectrum with UOX fuel, a PWR spectrum with MOX fuel, and a FR spectrum. The a ratio indicates the probabilities of disappearance by capture (section </a:t>
            </a:r>
            <a:r>
              <a:rPr lang="en-US" sz="1400" dirty="0" err="1">
                <a:latin typeface="Arial"/>
                <a:cs typeface="Arial"/>
              </a:rPr>
              <a:t>sc</a:t>
            </a:r>
            <a:r>
              <a:rPr lang="en-US" sz="1400" dirty="0">
                <a:latin typeface="Arial"/>
                <a:cs typeface="Arial"/>
              </a:rPr>
              <a:t>) rather than by fission (section sf) at the first neutron interaction.</a:t>
            </a:r>
          </a:p>
          <a:p>
            <a:r>
              <a:rPr lang="en-US" sz="1400" dirty="0">
                <a:latin typeface="Arial"/>
                <a:cs typeface="Arial"/>
              </a:rPr>
              <a:t>Note that it is reduced by a factor of 5 at least for most radionuclides when we move from the neutron spectrum of a PWR (thermal or epithermal) to that &lt;of the FR.</a:t>
            </a:r>
          </a:p>
        </p:txBody>
      </p:sp>
      <p:sp>
        <p:nvSpPr>
          <p:cNvPr id="8" name="Slide Number Placeholder 7">
            <a:extLst>
              <a:ext uri="{FF2B5EF4-FFF2-40B4-BE49-F238E27FC236}">
                <a16:creationId xmlns:a16="http://schemas.microsoft.com/office/drawing/2014/main" id="{6A85194E-6535-6741-9AB8-5B20AD2E5460}"/>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4114547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397B5005-AE03-444B-9ECB-70B3BD734EF0}"/>
              </a:ext>
            </a:extLst>
          </p:cNvPr>
          <p:cNvPicPr>
            <a:picLocks noChangeAspect="1"/>
          </p:cNvPicPr>
          <p:nvPr/>
        </p:nvPicPr>
        <p:blipFill>
          <a:blip r:embed="rId2"/>
          <a:stretch>
            <a:fillRect/>
          </a:stretch>
        </p:blipFill>
        <p:spPr>
          <a:xfrm>
            <a:off x="419100" y="1032312"/>
            <a:ext cx="3585358" cy="3078876"/>
          </a:xfrm>
          <a:prstGeom prst="rect">
            <a:avLst/>
          </a:prstGeom>
        </p:spPr>
      </p:pic>
      <p:sp>
        <p:nvSpPr>
          <p:cNvPr id="7" name="TextBox 6">
            <a:extLst>
              <a:ext uri="{FF2B5EF4-FFF2-40B4-BE49-F238E27FC236}">
                <a16:creationId xmlns:a16="http://schemas.microsoft.com/office/drawing/2014/main" id="{A395F9A6-9C48-DB48-879E-FA1A978B50EA}"/>
              </a:ext>
            </a:extLst>
          </p:cNvPr>
          <p:cNvSpPr txBox="1"/>
          <p:nvPr/>
        </p:nvSpPr>
        <p:spPr>
          <a:xfrm>
            <a:off x="4148138" y="1032312"/>
            <a:ext cx="4576762" cy="1384995"/>
          </a:xfrm>
          <a:prstGeom prst="rect">
            <a:avLst/>
          </a:prstGeom>
          <a:noFill/>
        </p:spPr>
        <p:txBody>
          <a:bodyPr wrap="square">
            <a:spAutoFit/>
          </a:bodyPr>
          <a:lstStyle>
            <a:defPPr>
              <a:defRPr lang="en-US"/>
            </a:defPPr>
            <a:lvl1pPr>
              <a:defRPr sz="1400">
                <a:latin typeface="Arial"/>
                <a:cs typeface="Arial"/>
              </a:defRPr>
            </a:lvl1pPr>
          </a:lstStyle>
          <a:p>
            <a:r>
              <a:rPr lang="en-US" dirty="0"/>
              <a:t>Table 2 shows the neutron balance of transmutation reaction for the main actinides per spectrum type. A positive balance corresponds to a net consumption of neutrons per transmutation reaction, whereas a negative balance corresponds to a production of excess neutrons.</a:t>
            </a:r>
          </a:p>
        </p:txBody>
      </p:sp>
      <p:sp>
        <p:nvSpPr>
          <p:cNvPr id="9" name="TextBox 8">
            <a:extLst>
              <a:ext uri="{FF2B5EF4-FFF2-40B4-BE49-F238E27FC236}">
                <a16:creationId xmlns:a16="http://schemas.microsoft.com/office/drawing/2014/main" id="{2351DD49-D3E5-0C47-BCDB-57619176469F}"/>
              </a:ext>
            </a:extLst>
          </p:cNvPr>
          <p:cNvSpPr txBox="1"/>
          <p:nvPr/>
        </p:nvSpPr>
        <p:spPr>
          <a:xfrm>
            <a:off x="4195763" y="2516644"/>
            <a:ext cx="4576762" cy="2246769"/>
          </a:xfrm>
          <a:prstGeom prst="rect">
            <a:avLst/>
          </a:prstGeom>
          <a:noFill/>
        </p:spPr>
        <p:txBody>
          <a:bodyPr wrap="square">
            <a:spAutoFit/>
          </a:bodyPr>
          <a:lstStyle>
            <a:defPPr>
              <a:defRPr lang="en-US"/>
            </a:defPPr>
            <a:lvl1pPr>
              <a:defRPr sz="1400">
                <a:latin typeface="Arial"/>
                <a:cs typeface="Arial"/>
              </a:defRPr>
            </a:lvl1pPr>
          </a:lstStyle>
          <a:p>
            <a:r>
              <a:rPr lang="en-US" dirty="0"/>
              <a:t>Both tables show that the FR spectrum offers better conditions for transmutation by fission than the PWR thermal spectrum, which, combined with the fact that an FR flux is generally 10 times higher than that of a PWR, makes the FR a better candidate for transmutation. MAs notably contribute to the neutron balance and to maintaining the chain reaction in FRs whereas they poison the core of PWRs. Transmutation of FPs is costly in the thermal spectrum as well as in the fast spectrum as they are net consumers of neutrons.</a:t>
            </a:r>
          </a:p>
        </p:txBody>
      </p:sp>
      <p:sp>
        <p:nvSpPr>
          <p:cNvPr id="10" name="Slide Number Placeholder 9">
            <a:extLst>
              <a:ext uri="{FF2B5EF4-FFF2-40B4-BE49-F238E27FC236}">
                <a16:creationId xmlns:a16="http://schemas.microsoft.com/office/drawing/2014/main" id="{F91C4D26-6D1D-A04B-A2A9-A2FEAE1DEE9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575149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E89-CA15-5249-BE93-574382E31AAE}"/>
              </a:ext>
            </a:extLst>
          </p:cNvPr>
          <p:cNvSpPr>
            <a:spLocks noGrp="1"/>
          </p:cNvSpPr>
          <p:nvPr>
            <p:ph type="title"/>
          </p:nvPr>
        </p:nvSpPr>
        <p:spPr>
          <a:xfrm>
            <a:off x="457200" y="554770"/>
            <a:ext cx="8229600" cy="801290"/>
          </a:xfrm>
        </p:spPr>
        <p:txBody>
          <a:bodyPr/>
          <a:lstStyle/>
          <a:p>
            <a:r>
              <a:rPr lang="en-US" dirty="0"/>
              <a:t>Outline</a:t>
            </a:r>
          </a:p>
        </p:txBody>
      </p:sp>
      <p:sp>
        <p:nvSpPr>
          <p:cNvPr id="3" name="Content Placeholder 2">
            <a:extLst>
              <a:ext uri="{FF2B5EF4-FFF2-40B4-BE49-F238E27FC236}">
                <a16:creationId xmlns:a16="http://schemas.microsoft.com/office/drawing/2014/main" id="{C02AF4B5-1497-414A-90BA-211409D31985}"/>
              </a:ext>
            </a:extLst>
          </p:cNvPr>
          <p:cNvSpPr>
            <a:spLocks noGrp="1"/>
          </p:cNvSpPr>
          <p:nvPr>
            <p:ph idx="1"/>
          </p:nvPr>
        </p:nvSpPr>
        <p:spPr>
          <a:xfrm>
            <a:off x="384048" y="1226421"/>
            <a:ext cx="8229600" cy="3585408"/>
          </a:xfrm>
        </p:spPr>
        <p:txBody>
          <a:bodyPr/>
          <a:lstStyle/>
          <a:p>
            <a:r>
              <a:rPr lang="en-US" dirty="0"/>
              <a:t>Introduction</a:t>
            </a:r>
          </a:p>
          <a:p>
            <a:r>
              <a:rPr lang="en-US" dirty="0"/>
              <a:t>MA Transmutation</a:t>
            </a:r>
          </a:p>
          <a:p>
            <a:r>
              <a:rPr lang="en-US" dirty="0"/>
              <a:t>Why Metallic Fuels?</a:t>
            </a:r>
          </a:p>
          <a:p>
            <a:r>
              <a:rPr lang="en-US" dirty="0"/>
              <a:t>Fabrication Process</a:t>
            </a:r>
          </a:p>
          <a:p>
            <a:pPr lvl="1"/>
            <a:r>
              <a:rPr lang="en-US" sz="1600" dirty="0"/>
              <a:t>Injection Casting</a:t>
            </a:r>
          </a:p>
          <a:p>
            <a:pPr lvl="1"/>
            <a:r>
              <a:rPr lang="en-US" sz="1600" dirty="0"/>
              <a:t>Arc Melting</a:t>
            </a:r>
          </a:p>
          <a:p>
            <a:r>
              <a:rPr lang="en-US" dirty="0"/>
              <a:t>Irradiation Test Results</a:t>
            </a:r>
          </a:p>
          <a:p>
            <a:pPr lvl="1"/>
            <a:r>
              <a:rPr lang="en-US" sz="1600" dirty="0"/>
              <a:t>X501</a:t>
            </a:r>
          </a:p>
          <a:p>
            <a:pPr lvl="1"/>
            <a:r>
              <a:rPr lang="en-US" sz="1600" dirty="0"/>
              <a:t>AFC-1</a:t>
            </a:r>
            <a:endParaRPr lang="en-US" dirty="0"/>
          </a:p>
        </p:txBody>
      </p:sp>
      <p:sp>
        <p:nvSpPr>
          <p:cNvPr id="4" name="Slide Number Placeholder 3">
            <a:extLst>
              <a:ext uri="{FF2B5EF4-FFF2-40B4-BE49-F238E27FC236}">
                <a16:creationId xmlns:a16="http://schemas.microsoft.com/office/drawing/2014/main" id="{C8E010E6-38F3-9147-9D8E-BD42EE1138BB}"/>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70491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28339" y="586854"/>
            <a:ext cx="2751221" cy="483393"/>
          </a:xfrm>
        </p:spPr>
        <p:txBody>
          <a:bodyPr/>
          <a:lstStyle/>
          <a:p>
            <a:r>
              <a:rPr lang="en-US" dirty="0"/>
              <a:t>Introduction</a:t>
            </a:r>
          </a:p>
        </p:txBody>
      </p:sp>
      <p:sp>
        <p:nvSpPr>
          <p:cNvPr id="3" name="Content Placeholder 2">
            <a:extLst>
              <a:ext uri="{FF2B5EF4-FFF2-40B4-BE49-F238E27FC236}">
                <a16:creationId xmlns:a16="http://schemas.microsoft.com/office/drawing/2014/main" id="{C7F4A961-D7D0-6648-A64F-D49BD01FEB57}"/>
              </a:ext>
            </a:extLst>
          </p:cNvPr>
          <p:cNvSpPr>
            <a:spLocks noGrp="1"/>
          </p:cNvSpPr>
          <p:nvPr>
            <p:ph idx="1"/>
          </p:nvPr>
        </p:nvSpPr>
        <p:spPr>
          <a:xfrm>
            <a:off x="128338" y="1170634"/>
            <a:ext cx="5117429" cy="3863138"/>
          </a:xfrm>
        </p:spPr>
        <p:txBody>
          <a:bodyPr/>
          <a:lstStyle/>
          <a:p>
            <a:r>
              <a:rPr lang="en-US" sz="1400" dirty="0"/>
              <a:t>Transuranic (TRU) are responsible for a significant fraction of the long-term radiation and decay heat of spent fuel which can be extended to several thousands or even million years.</a:t>
            </a:r>
          </a:p>
          <a:p>
            <a:r>
              <a:rPr lang="en-US" sz="1400" dirty="0"/>
              <a:t>The main contributors:</a:t>
            </a:r>
          </a:p>
          <a:p>
            <a:pPr lvl="1"/>
            <a:r>
              <a:rPr lang="en-US" sz="1400" dirty="0"/>
              <a:t>Pu (1% of spent fuel)</a:t>
            </a:r>
          </a:p>
          <a:p>
            <a:pPr lvl="1"/>
            <a:r>
              <a:rPr lang="en-US" sz="1400" dirty="0"/>
              <a:t>Actinides (americium, curium, and neptunium) (~0.07% of spent fuel)</a:t>
            </a:r>
          </a:p>
          <a:p>
            <a:pPr lvl="1"/>
            <a:r>
              <a:rPr lang="en-US" sz="1400" dirty="0"/>
              <a:t>FPs (Cs-135, Tc-99, I-129) (~4% of spent fuel) </a:t>
            </a:r>
          </a:p>
          <a:p>
            <a:r>
              <a:rPr lang="en-US" sz="1400" dirty="0"/>
              <a:t>Some TRU isotopes, such as Pu-239, represent a proliferation risk.</a:t>
            </a:r>
          </a:p>
          <a:p>
            <a:pPr lvl="1"/>
            <a:r>
              <a:rPr lang="en-US" sz="1400" dirty="0"/>
              <a:t>Pu → recycled in PWRs as MOX fuel.</a:t>
            </a:r>
          </a:p>
          <a:p>
            <a:pPr lvl="1"/>
            <a:r>
              <a:rPr lang="en-US" sz="1400" dirty="0"/>
              <a:t>FPs and MA → vitrified and waiting for a geological repository.</a:t>
            </a:r>
          </a:p>
          <a:p>
            <a:pPr lvl="1"/>
            <a:r>
              <a:rPr lang="en-US" sz="1400" dirty="0"/>
              <a:t>Activated metallic structure  → compacted and stored on surface</a:t>
            </a:r>
          </a:p>
          <a:p>
            <a:endParaRPr lang="en-US" sz="1400" dirty="0"/>
          </a:p>
        </p:txBody>
      </p:sp>
      <p:sp>
        <p:nvSpPr>
          <p:cNvPr id="8" name="TextBox 7">
            <a:extLst>
              <a:ext uri="{FF2B5EF4-FFF2-40B4-BE49-F238E27FC236}">
                <a16:creationId xmlns:a16="http://schemas.microsoft.com/office/drawing/2014/main" id="{12DDA0D2-282A-1E40-B408-74634434E346}"/>
              </a:ext>
            </a:extLst>
          </p:cNvPr>
          <p:cNvSpPr txBox="1"/>
          <p:nvPr/>
        </p:nvSpPr>
        <p:spPr>
          <a:xfrm>
            <a:off x="5698731" y="3211931"/>
            <a:ext cx="2874890" cy="1169551"/>
          </a:xfrm>
          <a:prstGeom prst="rect">
            <a:avLst/>
          </a:prstGeom>
          <a:noFill/>
        </p:spPr>
        <p:txBody>
          <a:bodyPr wrap="square" rtlCol="0">
            <a:spAutoFit/>
          </a:bodyPr>
          <a:lstStyle/>
          <a:p>
            <a:r>
              <a:rPr lang="en-US" sz="1400" b="1" dirty="0"/>
              <a:t>Separate the most radiotoxic and long-lived elements from spent fuel and transmute them into short-lived or non-reactive ones in a nuclear reactor.</a:t>
            </a:r>
          </a:p>
        </p:txBody>
      </p:sp>
      <p:pic>
        <p:nvPicPr>
          <p:cNvPr id="10" name="Picture 9">
            <a:extLst>
              <a:ext uri="{FF2B5EF4-FFF2-40B4-BE49-F238E27FC236}">
                <a16:creationId xmlns:a16="http://schemas.microsoft.com/office/drawing/2014/main" id="{D3C0E107-675E-F64A-AB21-40DDDEB0448F}"/>
              </a:ext>
            </a:extLst>
          </p:cNvPr>
          <p:cNvPicPr>
            <a:picLocks noChangeAspect="1"/>
          </p:cNvPicPr>
          <p:nvPr/>
        </p:nvPicPr>
        <p:blipFill rotWithShape="1">
          <a:blip r:embed="rId3"/>
          <a:srcRect l="24305" t="29630" r="28936" b="20194"/>
          <a:stretch/>
        </p:blipFill>
        <p:spPr>
          <a:xfrm>
            <a:off x="5195564" y="600075"/>
            <a:ext cx="3681735" cy="2469258"/>
          </a:xfrm>
          <a:prstGeom prst="rect">
            <a:avLst/>
          </a:prstGeom>
        </p:spPr>
      </p:pic>
      <p:sp>
        <p:nvSpPr>
          <p:cNvPr id="11" name="Slide Number Placeholder 10">
            <a:extLst>
              <a:ext uri="{FF2B5EF4-FFF2-40B4-BE49-F238E27FC236}">
                <a16:creationId xmlns:a16="http://schemas.microsoft.com/office/drawing/2014/main" id="{17572EAC-1BB9-0D4A-B359-1D61049F80DF}"/>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21592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482168-F8AB-E74A-AA41-96CAB92BABF9}"/>
              </a:ext>
            </a:extLst>
          </p:cNvPr>
          <p:cNvSpPr txBox="1"/>
          <p:nvPr/>
        </p:nvSpPr>
        <p:spPr>
          <a:xfrm>
            <a:off x="128339" y="1382382"/>
            <a:ext cx="5289042" cy="2321085"/>
          </a:xfrm>
          <a:prstGeom prst="rect">
            <a:avLst/>
          </a:prstGeom>
          <a:noFill/>
        </p:spPr>
        <p:txBody>
          <a:bodyPr wrap="square" rtlCol="0">
            <a:spAutoFit/>
          </a:bodyPr>
          <a:lstStyle/>
          <a:p>
            <a:pPr>
              <a:lnSpc>
                <a:spcPct val="150000"/>
              </a:lnSpc>
            </a:pPr>
            <a:r>
              <a:rPr lang="en-US" sz="1400" b="1" dirty="0"/>
              <a:t>Benefits of partitioning and transmutation:</a:t>
            </a:r>
          </a:p>
          <a:p>
            <a:pPr marL="342900" indent="-342900">
              <a:lnSpc>
                <a:spcPct val="150000"/>
              </a:lnSpc>
              <a:buFont typeface="+mj-lt"/>
              <a:buAutoNum type="arabicPeriod"/>
            </a:pPr>
            <a:r>
              <a:rPr lang="en-US" sz="1400" dirty="0"/>
              <a:t>Minimize radioactive waste destined for repositories;</a:t>
            </a:r>
          </a:p>
          <a:p>
            <a:pPr marL="342900" indent="-342900">
              <a:lnSpc>
                <a:spcPct val="150000"/>
              </a:lnSpc>
              <a:buFont typeface="+mj-lt"/>
              <a:buAutoNum type="arabicPeriod"/>
            </a:pPr>
            <a:r>
              <a:rPr lang="en-US" sz="1400" dirty="0"/>
              <a:t>Increase the operating safety of nuclear energy systems;</a:t>
            </a:r>
          </a:p>
          <a:p>
            <a:pPr marL="342900" indent="-342900">
              <a:lnSpc>
                <a:spcPct val="150000"/>
              </a:lnSpc>
              <a:buFont typeface="+mj-lt"/>
              <a:buAutoNum type="arabicPeriod"/>
            </a:pPr>
            <a:r>
              <a:rPr lang="en-US" sz="1400" dirty="0"/>
              <a:t>Enhance proliferation resistance of the nuclear fuel cycle;</a:t>
            </a:r>
          </a:p>
          <a:p>
            <a:pPr marL="342900" indent="-342900">
              <a:lnSpc>
                <a:spcPct val="150000"/>
              </a:lnSpc>
              <a:buFont typeface="+mj-lt"/>
              <a:buAutoNum type="arabicPeriod"/>
            </a:pPr>
            <a:r>
              <a:rPr lang="en-US" sz="1400" dirty="0"/>
              <a:t>Increase the efficiency of natural resource utilization;</a:t>
            </a:r>
          </a:p>
          <a:p>
            <a:pPr marL="342900" indent="-342900">
              <a:lnSpc>
                <a:spcPct val="150000"/>
              </a:lnSpc>
              <a:buFont typeface="+mj-lt"/>
              <a:buAutoNum type="arabicPeriod"/>
            </a:pPr>
            <a:r>
              <a:rPr lang="en-US" sz="1400" dirty="0"/>
              <a:t>Decrease required repository space;</a:t>
            </a:r>
          </a:p>
          <a:p>
            <a:pPr marL="342900" indent="-342900">
              <a:lnSpc>
                <a:spcPct val="150000"/>
              </a:lnSpc>
              <a:buFont typeface="+mj-lt"/>
              <a:buAutoNum type="arabicPeriod"/>
            </a:pPr>
            <a:r>
              <a:rPr lang="en-US" sz="1400" dirty="0"/>
              <a:t>Increase the economic competitiveness of nuclear power plants.</a:t>
            </a:r>
          </a:p>
        </p:txBody>
      </p:sp>
      <p:pic>
        <p:nvPicPr>
          <p:cNvPr id="10" name="Picture 9">
            <a:extLst>
              <a:ext uri="{FF2B5EF4-FFF2-40B4-BE49-F238E27FC236}">
                <a16:creationId xmlns:a16="http://schemas.microsoft.com/office/drawing/2014/main" id="{0E530B91-DC09-DE46-A938-543725D45E86}"/>
              </a:ext>
            </a:extLst>
          </p:cNvPr>
          <p:cNvPicPr>
            <a:picLocks noChangeAspect="1"/>
          </p:cNvPicPr>
          <p:nvPr/>
        </p:nvPicPr>
        <p:blipFill rotWithShape="1">
          <a:blip r:embed="rId2"/>
          <a:srcRect l="19395" t="20117" r="24172" b="5965"/>
          <a:stretch/>
        </p:blipFill>
        <p:spPr>
          <a:xfrm>
            <a:off x="5347618" y="1382382"/>
            <a:ext cx="3663032" cy="2998751"/>
          </a:xfrm>
          <a:prstGeom prst="rect">
            <a:avLst/>
          </a:prstGeom>
        </p:spPr>
      </p:pic>
      <p:sp>
        <p:nvSpPr>
          <p:cNvPr id="11" name="Slide Number Placeholder 10">
            <a:extLst>
              <a:ext uri="{FF2B5EF4-FFF2-40B4-BE49-F238E27FC236}">
                <a16:creationId xmlns:a16="http://schemas.microsoft.com/office/drawing/2014/main" id="{2C282B27-D327-684C-B15A-5AD8E296AA7C}"/>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12" name="Title 1">
            <a:extLst>
              <a:ext uri="{FF2B5EF4-FFF2-40B4-BE49-F238E27FC236}">
                <a16:creationId xmlns:a16="http://schemas.microsoft.com/office/drawing/2014/main" id="{F90E09D9-E567-6648-A809-82EA7471A944}"/>
              </a:ext>
            </a:extLst>
          </p:cNvPr>
          <p:cNvSpPr>
            <a:spLocks noGrp="1"/>
          </p:cNvSpPr>
          <p:nvPr>
            <p:ph type="title"/>
          </p:nvPr>
        </p:nvSpPr>
        <p:spPr>
          <a:xfrm>
            <a:off x="128339" y="586854"/>
            <a:ext cx="3812725" cy="483393"/>
          </a:xfrm>
        </p:spPr>
        <p:txBody>
          <a:bodyPr/>
          <a:lstStyle/>
          <a:p>
            <a:r>
              <a:rPr lang="en-US" dirty="0"/>
              <a:t>MA Transmutation</a:t>
            </a:r>
          </a:p>
        </p:txBody>
      </p:sp>
    </p:spTree>
    <p:extLst>
      <p:ext uri="{BB962C8B-B14F-4D97-AF65-F5344CB8AC3E}">
        <p14:creationId xmlns:p14="http://schemas.microsoft.com/office/powerpoint/2010/main" val="14271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F4A961-D7D0-6648-A64F-D49BD01FEB57}"/>
              </a:ext>
            </a:extLst>
          </p:cNvPr>
          <p:cNvSpPr>
            <a:spLocks noGrp="1"/>
          </p:cNvSpPr>
          <p:nvPr>
            <p:ph idx="1"/>
          </p:nvPr>
        </p:nvSpPr>
        <p:spPr>
          <a:xfrm>
            <a:off x="128338" y="1280362"/>
            <a:ext cx="8729912" cy="3628522"/>
          </a:xfrm>
        </p:spPr>
        <p:txBody>
          <a:bodyPr/>
          <a:lstStyle/>
          <a:p>
            <a:r>
              <a:rPr lang="en-US" sz="1400" dirty="0"/>
              <a:t>All types of nuclear reactors do not provide the same transmutation potential and on the other hand that all radionuclides cannot be efficiently transmuted.</a:t>
            </a:r>
          </a:p>
          <a:p>
            <a:r>
              <a:rPr lang="en-US" sz="1400" dirty="0"/>
              <a:t>The best transmutation performance is obtained in the fast neutron reactor (FR).</a:t>
            </a:r>
          </a:p>
          <a:p>
            <a:r>
              <a:rPr lang="en-US" sz="1400" dirty="0"/>
              <a:t>Transmutation is only reasonably applicable for MAs, chiefly americium, neptunium, and curium.</a:t>
            </a:r>
          </a:p>
          <a:p>
            <a:r>
              <a:rPr lang="en-US" sz="1400" dirty="0"/>
              <a:t>Transmutation of MAs cannot take place unless they have been individually, or as a group, separated from the spent fuel.</a:t>
            </a:r>
          </a:p>
          <a:p>
            <a:r>
              <a:rPr lang="en-US" sz="1400" dirty="0"/>
              <a:t>Transmutation of MA can occur in two major fast reactor families:</a:t>
            </a:r>
          </a:p>
          <a:p>
            <a:pPr marL="800100" lvl="1" indent="-342900">
              <a:buFont typeface="+mj-lt"/>
              <a:buAutoNum type="arabicPeriod"/>
            </a:pPr>
            <a:r>
              <a:rPr lang="en-US" sz="1400" dirty="0"/>
              <a:t>Sodium-cooled (SFRs) or Gas-cooled (GFRs) fast reactors;</a:t>
            </a:r>
          </a:p>
          <a:p>
            <a:pPr marL="800100" lvl="1" indent="-342900">
              <a:buFont typeface="+mj-lt"/>
              <a:buAutoNum type="arabicPeriod"/>
            </a:pPr>
            <a:r>
              <a:rPr lang="en-US" sz="1400" dirty="0"/>
              <a:t>Subcritical hybrid reactors driven by an accelerator (ADS) cooled with lead or lead bismuth.</a:t>
            </a:r>
          </a:p>
          <a:p>
            <a:r>
              <a:rPr lang="en-US" sz="1400" dirty="0"/>
              <a:t>The content and throughput of minor actinides in a transmutation system can be limited by:</a:t>
            </a:r>
          </a:p>
          <a:p>
            <a:pPr lvl="1"/>
            <a:r>
              <a:rPr lang="en-US" sz="1400" dirty="0"/>
              <a:t>Reactor safety → deterioration of neutronic characteristics of the reactor core</a:t>
            </a:r>
          </a:p>
          <a:p>
            <a:pPr lvl="1"/>
            <a:r>
              <a:rPr lang="en-US" sz="1400" dirty="0"/>
              <a:t>Chemical processing</a:t>
            </a:r>
          </a:p>
          <a:p>
            <a:pPr lvl="1"/>
            <a:r>
              <a:rPr lang="en-US" sz="1400" dirty="0"/>
              <a:t>fuel performance issues →  helium generation due to </a:t>
            </a:r>
            <a:r>
              <a:rPr lang="el-GR" sz="1400" dirty="0"/>
              <a:t>α</a:t>
            </a:r>
            <a:r>
              <a:rPr lang="en-US" sz="1400" dirty="0"/>
              <a:t>-decays → enhances swelling.</a:t>
            </a:r>
          </a:p>
        </p:txBody>
      </p:sp>
      <p:sp>
        <p:nvSpPr>
          <p:cNvPr id="4" name="Slide Number Placeholder 3">
            <a:extLst>
              <a:ext uri="{FF2B5EF4-FFF2-40B4-BE49-F238E27FC236}">
                <a16:creationId xmlns:a16="http://schemas.microsoft.com/office/drawing/2014/main" id="{3354AA41-0041-3B45-A3D1-26ECEE825F61}"/>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10" name="Title 1">
            <a:extLst>
              <a:ext uri="{FF2B5EF4-FFF2-40B4-BE49-F238E27FC236}">
                <a16:creationId xmlns:a16="http://schemas.microsoft.com/office/drawing/2014/main" id="{44521961-953A-5944-B498-F7BEFB2FA354}"/>
              </a:ext>
            </a:extLst>
          </p:cNvPr>
          <p:cNvSpPr txBox="1">
            <a:spLocks/>
          </p:cNvSpPr>
          <p:nvPr/>
        </p:nvSpPr>
        <p:spPr bwMode="auto">
          <a:xfrm>
            <a:off x="128339" y="586854"/>
            <a:ext cx="3812725" cy="483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a:lstStyle>
          <a:p>
            <a:r>
              <a:rPr lang="en-US"/>
              <a:t>MA Transmutation</a:t>
            </a:r>
            <a:endParaRPr lang="en-US" dirty="0"/>
          </a:p>
        </p:txBody>
      </p:sp>
    </p:spTree>
    <p:extLst>
      <p:ext uri="{BB962C8B-B14F-4D97-AF65-F5344CB8AC3E}">
        <p14:creationId xmlns:p14="http://schemas.microsoft.com/office/powerpoint/2010/main" val="6681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10051" y="559422"/>
            <a:ext cx="4343077" cy="483393"/>
          </a:xfrm>
        </p:spPr>
        <p:txBody>
          <a:bodyPr/>
          <a:lstStyle/>
          <a:p>
            <a:r>
              <a:rPr lang="en-US" dirty="0"/>
              <a:t>Why Metallic Fuel?</a:t>
            </a:r>
          </a:p>
        </p:txBody>
      </p:sp>
      <p:sp>
        <p:nvSpPr>
          <p:cNvPr id="3" name="Content Placeholder 2">
            <a:extLst>
              <a:ext uri="{FF2B5EF4-FFF2-40B4-BE49-F238E27FC236}">
                <a16:creationId xmlns:a16="http://schemas.microsoft.com/office/drawing/2014/main" id="{C7F4A961-D7D0-6648-A64F-D49BD01FEB57}"/>
              </a:ext>
            </a:extLst>
          </p:cNvPr>
          <p:cNvSpPr>
            <a:spLocks noGrp="1"/>
          </p:cNvSpPr>
          <p:nvPr>
            <p:ph idx="1"/>
          </p:nvPr>
        </p:nvSpPr>
        <p:spPr>
          <a:xfrm>
            <a:off x="128337" y="1030564"/>
            <a:ext cx="8943473" cy="1392218"/>
          </a:xfrm>
        </p:spPr>
        <p:txBody>
          <a:bodyPr/>
          <a:lstStyle/>
          <a:p>
            <a:r>
              <a:rPr lang="en-US" sz="1400" dirty="0"/>
              <a:t>General requirements for MA containing fuel:</a:t>
            </a:r>
          </a:p>
          <a:p>
            <a:pPr marL="800100" lvl="1" indent="-342900">
              <a:buFont typeface="+mj-lt"/>
              <a:buAutoNum type="arabicPeriod"/>
            </a:pPr>
            <a:r>
              <a:rPr lang="en-US" sz="1400" dirty="0"/>
              <a:t>Must be fabricated using remote processes and in hot cell environments → leave residual of FPs.</a:t>
            </a:r>
          </a:p>
          <a:p>
            <a:pPr marL="800100" lvl="1" indent="-342900">
              <a:buFont typeface="+mj-lt"/>
              <a:buAutoNum type="arabicPeriod"/>
            </a:pPr>
            <a:r>
              <a:rPr lang="en-US" sz="1400" dirty="0"/>
              <a:t>Must be compatible with fuel recycling process.</a:t>
            </a:r>
          </a:p>
          <a:p>
            <a:pPr marL="800100" lvl="1" indent="-342900">
              <a:buFont typeface="+mj-lt"/>
              <a:buAutoNum type="arabicPeriod"/>
            </a:pPr>
            <a:r>
              <a:rPr lang="en-US" sz="1400" dirty="0"/>
              <a:t>Must provide robust containment of FPs for safety issues.</a:t>
            </a:r>
          </a:p>
          <a:p>
            <a:pPr marL="800100" lvl="1" indent="-342900">
              <a:buFont typeface="+mj-lt"/>
              <a:buAutoNum type="arabicPeriod"/>
            </a:pPr>
            <a:r>
              <a:rPr lang="en-US" sz="1400" dirty="0"/>
              <a:t>Should consider the volatilization of americium → loss or redistribution during fabrication.</a:t>
            </a:r>
          </a:p>
        </p:txBody>
      </p:sp>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7" y="2444553"/>
            <a:ext cx="8943473" cy="26989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Metal alloy transmutation fuels are of interest primarily for closed fuel cycle fast spectrum systems when coupled to an electrorefining based </a:t>
            </a:r>
            <a:r>
              <a:rPr lang="en-US" sz="1400" dirty="0" err="1"/>
              <a:t>pyroprocessing</a:t>
            </a:r>
            <a:r>
              <a:rPr lang="en-US" sz="1400" dirty="0"/>
              <a:t>, due to the potential for a compact integral reactor/recycle system  → the main reason of interesting.</a:t>
            </a:r>
          </a:p>
          <a:p>
            <a:r>
              <a:rPr lang="en-US" sz="1400" dirty="0"/>
              <a:t>In metallic fuel:</a:t>
            </a:r>
          </a:p>
          <a:p>
            <a:pPr lvl="1"/>
            <a:r>
              <a:rPr lang="en-US" sz="1400" dirty="0"/>
              <a:t>High swelling behavior → fuel with a sodium filled fuel to cladding gap.</a:t>
            </a:r>
          </a:p>
          <a:p>
            <a:pPr lvl="1"/>
            <a:r>
              <a:rPr lang="en-US" sz="1400" dirty="0"/>
              <a:t>High FGR → Increase the gas plenum.</a:t>
            </a:r>
          </a:p>
          <a:p>
            <a:r>
              <a:rPr lang="en-US" sz="1400" dirty="0"/>
              <a:t>Helium generation due to americium and curium is a matter of:</a:t>
            </a:r>
          </a:p>
          <a:p>
            <a:pPr marL="800100" lvl="1" indent="-342900">
              <a:buFont typeface="+mj-lt"/>
              <a:buAutoNum type="arabicPeriod"/>
            </a:pPr>
            <a:r>
              <a:rPr lang="en-US" sz="1400" dirty="0"/>
              <a:t>sizing the gas plenum to prevent excessive gas pressure driven cladding creep;</a:t>
            </a:r>
          </a:p>
          <a:p>
            <a:pPr marL="800100" lvl="1" indent="-342900">
              <a:buFont typeface="+mj-lt"/>
              <a:buAutoNum type="arabicPeriod"/>
            </a:pPr>
            <a:r>
              <a:rPr lang="en-US" sz="1400" dirty="0"/>
              <a:t>ensuring that gap size is adequate to accommodate solid fission product swelling.</a:t>
            </a:r>
          </a:p>
          <a:p>
            <a:pPr marL="400050"/>
            <a:r>
              <a:rPr lang="en-US" sz="1400" dirty="0"/>
              <a:t>Remote fabrication was established as part of the EBR-II development program in the 1960s with the remote fabrication of more than 39 000 fuel pins in a hot cell.</a:t>
            </a:r>
          </a:p>
        </p:txBody>
      </p:sp>
      <p:sp>
        <p:nvSpPr>
          <p:cNvPr id="5" name="Slide Number Placeholder 4">
            <a:extLst>
              <a:ext uri="{FF2B5EF4-FFF2-40B4-BE49-F238E27FC236}">
                <a16:creationId xmlns:a16="http://schemas.microsoft.com/office/drawing/2014/main" id="{32DE4105-B62E-154A-B2D3-180426E5BF8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55377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9" y="1220771"/>
            <a:ext cx="8943473" cy="3648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Metal fuels may be used as:</a:t>
            </a:r>
          </a:p>
          <a:p>
            <a:pPr lvl="1"/>
            <a:r>
              <a:rPr lang="en-US" sz="1400" dirty="0"/>
              <a:t>Fertile fuels</a:t>
            </a:r>
          </a:p>
          <a:p>
            <a:pPr lvl="1"/>
            <a:r>
              <a:rPr lang="en-US" sz="1400" b="1" dirty="0"/>
              <a:t>Inert matrix fuels (IMFs):</a:t>
            </a:r>
            <a:r>
              <a:rPr lang="en-US" sz="1400" dirty="0"/>
              <a:t> </a:t>
            </a:r>
          </a:p>
          <a:p>
            <a:r>
              <a:rPr lang="en-US" sz="1400" dirty="0"/>
              <a:t>Advantages of IMFs:</a:t>
            </a:r>
          </a:p>
          <a:p>
            <a:pPr lvl="1"/>
            <a:r>
              <a:rPr lang="en-US" sz="1400" dirty="0"/>
              <a:t>Provides higher burnup;</a:t>
            </a:r>
          </a:p>
          <a:p>
            <a:pPr lvl="1"/>
            <a:r>
              <a:rPr lang="en-US" sz="1400" dirty="0"/>
              <a:t>Pu-Zr has a well characterized phase diagram;</a:t>
            </a:r>
          </a:p>
          <a:p>
            <a:pPr lvl="1"/>
            <a:r>
              <a:rPr lang="en-US" sz="1400" dirty="0"/>
              <a:t>Adding Zr as an alloying agent limits the FCI and increase the melting point;</a:t>
            </a:r>
          </a:p>
          <a:p>
            <a:r>
              <a:rPr lang="en-US" sz="1400" dirty="0"/>
              <a:t>Disadvantages of IMFs:</a:t>
            </a:r>
          </a:p>
          <a:p>
            <a:pPr lvl="1"/>
            <a:r>
              <a:rPr lang="en-US" sz="1400" dirty="0"/>
              <a:t>U-Pu-Am-Np-Cm-Zr alloys have incomplete knowledge of the the phase equilibria.</a:t>
            </a:r>
          </a:p>
          <a:p>
            <a:pPr lvl="1"/>
            <a:r>
              <a:rPr lang="en-US" sz="1400" dirty="0"/>
              <a:t>Formation of low melting phases due to an inhomogeneous microstructure. </a:t>
            </a:r>
          </a:p>
          <a:p>
            <a:endParaRPr lang="en-US" sz="1400" dirty="0"/>
          </a:p>
        </p:txBody>
      </p:sp>
      <p:sp>
        <p:nvSpPr>
          <p:cNvPr id="9" name="Slide Number Placeholder 8">
            <a:extLst>
              <a:ext uri="{FF2B5EF4-FFF2-40B4-BE49-F238E27FC236}">
                <a16:creationId xmlns:a16="http://schemas.microsoft.com/office/drawing/2014/main" id="{7CEEE7D0-7D7E-2F4E-A834-CD37871A818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
        <p:nvSpPr>
          <p:cNvPr id="12" name="Title 1">
            <a:extLst>
              <a:ext uri="{FF2B5EF4-FFF2-40B4-BE49-F238E27FC236}">
                <a16:creationId xmlns:a16="http://schemas.microsoft.com/office/drawing/2014/main" id="{E4EE9C72-7F4F-A34A-BB1B-93E1BD367789}"/>
              </a:ext>
            </a:extLst>
          </p:cNvPr>
          <p:cNvSpPr>
            <a:spLocks noGrp="1"/>
          </p:cNvSpPr>
          <p:nvPr>
            <p:ph type="title"/>
          </p:nvPr>
        </p:nvSpPr>
        <p:spPr>
          <a:xfrm>
            <a:off x="110051" y="559422"/>
            <a:ext cx="4343077" cy="483393"/>
          </a:xfrm>
        </p:spPr>
        <p:txBody>
          <a:bodyPr/>
          <a:lstStyle/>
          <a:p>
            <a:r>
              <a:rPr lang="en-US" dirty="0"/>
              <a:t>Why Metallic Fuel?</a:t>
            </a:r>
          </a:p>
        </p:txBody>
      </p:sp>
    </p:spTree>
    <p:extLst>
      <p:ext uri="{BB962C8B-B14F-4D97-AF65-F5344CB8AC3E}">
        <p14:creationId xmlns:p14="http://schemas.microsoft.com/office/powerpoint/2010/main" val="392616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28339" y="586854"/>
            <a:ext cx="4882573" cy="483393"/>
          </a:xfrm>
        </p:spPr>
        <p:txBody>
          <a:bodyPr/>
          <a:lstStyle/>
          <a:p>
            <a:r>
              <a:rPr lang="en-US" dirty="0"/>
              <a:t>Fabrication Processes</a:t>
            </a:r>
          </a:p>
        </p:txBody>
      </p:sp>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9" y="1220771"/>
            <a:ext cx="8943473" cy="1350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a:pPr>
            <a:r>
              <a:rPr lang="en-US" sz="1400" dirty="0"/>
              <a:t>Injection Casting:</a:t>
            </a:r>
          </a:p>
          <a:p>
            <a:pPr lvl="1">
              <a:buFont typeface="Arial" panose="020B0604020202020204" pitchFamily="34" charset="0"/>
              <a:buChar char="•"/>
            </a:pPr>
            <a:r>
              <a:rPr lang="en-US" sz="1400" dirty="0"/>
              <a:t>Utilizes differential pressure to drive molten fuel alloys into molds, where the metal is rapidly solidified.</a:t>
            </a:r>
          </a:p>
          <a:p>
            <a:pPr lvl="1">
              <a:buFont typeface="Arial" panose="020B0604020202020204" pitchFamily="34" charset="0"/>
              <a:buChar char="•"/>
            </a:pPr>
            <a:r>
              <a:rPr lang="en-US" sz="1400" dirty="0"/>
              <a:t>EBR-II experimental fuel pins for the X501 MA transmutation experiment were fabricated in this way.</a:t>
            </a:r>
          </a:p>
          <a:p>
            <a:pPr lvl="1">
              <a:buFont typeface="Arial" panose="020B0604020202020204" pitchFamily="34" charset="0"/>
              <a:buChar char="•"/>
            </a:pPr>
            <a:r>
              <a:rPr lang="en-US" sz="1400" dirty="0"/>
              <a:t>A considerable amount of Am is lost in the injection casting process → volatilization of Ca and Mg impurities (exist in the Am feedstock).</a:t>
            </a:r>
          </a:p>
        </p:txBody>
      </p:sp>
      <p:pic>
        <p:nvPicPr>
          <p:cNvPr id="3" name="Picture 2">
            <a:extLst>
              <a:ext uri="{FF2B5EF4-FFF2-40B4-BE49-F238E27FC236}">
                <a16:creationId xmlns:a16="http://schemas.microsoft.com/office/drawing/2014/main" id="{17291175-9310-C44B-86BD-5D6E3307A40A}"/>
              </a:ext>
            </a:extLst>
          </p:cNvPr>
          <p:cNvPicPr>
            <a:picLocks noChangeAspect="1"/>
          </p:cNvPicPr>
          <p:nvPr/>
        </p:nvPicPr>
        <p:blipFill>
          <a:blip r:embed="rId3"/>
          <a:stretch>
            <a:fillRect/>
          </a:stretch>
        </p:blipFill>
        <p:spPr>
          <a:xfrm>
            <a:off x="1688973" y="2843533"/>
            <a:ext cx="5766054" cy="2076191"/>
          </a:xfrm>
          <a:prstGeom prst="rect">
            <a:avLst/>
          </a:prstGeom>
        </p:spPr>
      </p:pic>
      <p:sp>
        <p:nvSpPr>
          <p:cNvPr id="5" name="Slide Number Placeholder 4">
            <a:extLst>
              <a:ext uri="{FF2B5EF4-FFF2-40B4-BE49-F238E27FC236}">
                <a16:creationId xmlns:a16="http://schemas.microsoft.com/office/drawing/2014/main" id="{92D20F46-CF74-6945-A5AD-344930D876AB}"/>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15112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8063-BA7C-424F-959A-211749BF91A3}"/>
              </a:ext>
            </a:extLst>
          </p:cNvPr>
          <p:cNvSpPr>
            <a:spLocks noGrp="1"/>
          </p:cNvSpPr>
          <p:nvPr>
            <p:ph type="title"/>
          </p:nvPr>
        </p:nvSpPr>
        <p:spPr>
          <a:xfrm>
            <a:off x="128339" y="586854"/>
            <a:ext cx="4882573" cy="483393"/>
          </a:xfrm>
        </p:spPr>
        <p:txBody>
          <a:bodyPr/>
          <a:lstStyle/>
          <a:p>
            <a:r>
              <a:rPr lang="en-US" dirty="0"/>
              <a:t>Fabrication Processes</a:t>
            </a:r>
          </a:p>
        </p:txBody>
      </p:sp>
      <p:sp>
        <p:nvSpPr>
          <p:cNvPr id="4" name="Content Placeholder 2">
            <a:extLst>
              <a:ext uri="{FF2B5EF4-FFF2-40B4-BE49-F238E27FC236}">
                <a16:creationId xmlns:a16="http://schemas.microsoft.com/office/drawing/2014/main" id="{285BBFE2-CA9C-D440-A934-EF9C14AB4D1E}"/>
              </a:ext>
            </a:extLst>
          </p:cNvPr>
          <p:cNvSpPr txBox="1">
            <a:spLocks/>
          </p:cNvSpPr>
          <p:nvPr/>
        </p:nvSpPr>
        <p:spPr bwMode="auto">
          <a:xfrm>
            <a:off x="128339" y="1220771"/>
            <a:ext cx="6546781" cy="3546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2.    Arc casting:</a:t>
            </a:r>
          </a:p>
          <a:p>
            <a:pPr lvl="1">
              <a:buFont typeface="Arial" panose="020B0604020202020204" pitchFamily="34" charset="0"/>
              <a:buChar char="•"/>
            </a:pPr>
            <a:r>
              <a:rPr lang="en-US" sz="1400" dirty="0"/>
              <a:t>U–Pu–MA–Zr alloys were prepared by arc melting in an argon atmosphere.</a:t>
            </a:r>
          </a:p>
          <a:p>
            <a:pPr lvl="1">
              <a:buFont typeface="Arial" panose="020B0604020202020204" pitchFamily="34" charset="0"/>
              <a:buChar char="•"/>
            </a:pPr>
            <a:r>
              <a:rPr lang="en-US" sz="1400" dirty="0"/>
              <a:t>To homogenize the alloys, U–Pu–MA alloy was first prepared by arc melting and then molten Zr was added.</a:t>
            </a:r>
          </a:p>
          <a:p>
            <a:pPr lvl="1">
              <a:buFont typeface="Arial" panose="020B0604020202020204" pitchFamily="34" charset="0"/>
              <a:buChar char="•"/>
            </a:pPr>
            <a:r>
              <a:rPr lang="en-US" sz="1400" dirty="0"/>
              <a:t>Some rapid melting techniques (gravity drop method) have been developed to reduce the loss of volatile americium during the fabrication.</a:t>
            </a:r>
          </a:p>
          <a:p>
            <a:pPr lvl="1">
              <a:buFont typeface="Arial" panose="020B0604020202020204" pitchFamily="34" charset="0"/>
              <a:buChar char="•"/>
            </a:pPr>
            <a:r>
              <a:rPr lang="en-US" sz="1400" dirty="0"/>
              <a:t>Although successful for fabrication of laboratory scale, it is not intended for scale-up.</a:t>
            </a:r>
          </a:p>
        </p:txBody>
      </p:sp>
      <p:sp>
        <p:nvSpPr>
          <p:cNvPr id="5" name="Slide Number Placeholder 4">
            <a:extLst>
              <a:ext uri="{FF2B5EF4-FFF2-40B4-BE49-F238E27FC236}">
                <a16:creationId xmlns:a16="http://schemas.microsoft.com/office/drawing/2014/main" id="{92D20F46-CF74-6945-A5AD-344930D876AB}"/>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F90B3274-D65B-0D4A-B5E6-16F10162E9FC}"/>
              </a:ext>
            </a:extLst>
          </p:cNvPr>
          <p:cNvPicPr>
            <a:picLocks noChangeAspect="1"/>
          </p:cNvPicPr>
          <p:nvPr/>
        </p:nvPicPr>
        <p:blipFill>
          <a:blip r:embed="rId3"/>
          <a:stretch>
            <a:fillRect/>
          </a:stretch>
        </p:blipFill>
        <p:spPr>
          <a:xfrm>
            <a:off x="6907461" y="1220771"/>
            <a:ext cx="2108200" cy="3175000"/>
          </a:xfrm>
          <a:prstGeom prst="rect">
            <a:avLst/>
          </a:prstGeom>
        </p:spPr>
      </p:pic>
    </p:spTree>
    <p:extLst>
      <p:ext uri="{BB962C8B-B14F-4D97-AF65-F5344CB8AC3E}">
        <p14:creationId xmlns:p14="http://schemas.microsoft.com/office/powerpoint/2010/main" val="122053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cstate-ppt-template-16x9-horizontal-left-brick" id="{D02DE6A4-0F46-424F-BD91-9688D7A67482}" vid="{1861E6DB-FF12-854A-8A96-64E01B46F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NCStateU-horizontal-left-logo</Template>
  <TotalTime>4941</TotalTime>
  <Words>1646</Words>
  <Application>Microsoft Macintosh PowerPoint</Application>
  <PresentationFormat>On-screen Show (16:9)</PresentationFormat>
  <Paragraphs>150</Paragraphs>
  <Slides>16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Courier New</vt:lpstr>
      <vt:lpstr>NCStateU-horizontal-left-logo</vt:lpstr>
      <vt:lpstr>Minor Actinide Bearing Metallic Fuels</vt:lpstr>
      <vt:lpstr>Outline</vt:lpstr>
      <vt:lpstr>Introduction</vt:lpstr>
      <vt:lpstr>MA Transmutation</vt:lpstr>
      <vt:lpstr>PowerPoint Presentation</vt:lpstr>
      <vt:lpstr>Why Metallic Fuel?</vt:lpstr>
      <vt:lpstr>Why Metallic Fuel?</vt:lpstr>
      <vt:lpstr>Fabrication Processes</vt:lpstr>
      <vt:lpstr>Fabrication Processes</vt:lpstr>
      <vt:lpstr>Irradiation Tests</vt:lpstr>
      <vt:lpstr>Irradiation Tests</vt:lpstr>
      <vt:lpstr>Irradiation Tests</vt:lpstr>
      <vt:lpstr>Questions!</vt:lpstr>
      <vt:lpstr>Backup Slides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and Effect of Sliver on SiC in TRISO Particles</dc:title>
  <dc:creator>Mahmoud Hawary</dc:creator>
  <cp:lastModifiedBy>Mahmoud Hawary</cp:lastModifiedBy>
  <cp:revision>16</cp:revision>
  <dcterms:created xsi:type="dcterms:W3CDTF">2021-09-14T03:17:31Z</dcterms:created>
  <dcterms:modified xsi:type="dcterms:W3CDTF">2021-10-14T16:31:05Z</dcterms:modified>
</cp:coreProperties>
</file>